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6" autoAdjust="0"/>
    <p:restoredTop sz="94619" autoAdjust="0"/>
  </p:normalViewPr>
  <p:slideViewPr>
    <p:cSldViewPr snapToGrid="0">
      <p:cViewPr>
        <p:scale>
          <a:sx n="38" d="100"/>
          <a:sy n="38" d="100"/>
        </p:scale>
        <p:origin x="164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27F3D0-73AD-45AA-8FD7-2B1258C13A60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45AADA7-319B-4DC7-9DE0-51E11838B7D1}">
      <dgm:prSet/>
      <dgm:spPr/>
      <dgm:t>
        <a:bodyPr/>
        <a:lstStyle/>
        <a:p>
          <a:r>
            <a:rPr lang="en-US" b="1" i="0" baseline="0"/>
            <a:t>Objective</a:t>
          </a:r>
          <a:r>
            <a:rPr lang="en-US" b="0" i="0" baseline="0"/>
            <a:t>: To predict COVID-19 active cases using available data on total cases, total deaths, total recovered cases, and population.</a:t>
          </a:r>
          <a:endParaRPr lang="en-US"/>
        </a:p>
      </dgm:t>
    </dgm:pt>
    <dgm:pt modelId="{1570B736-2896-48A6-AB94-0C1132F674A7}" type="parTrans" cxnId="{64C5B68B-F5E3-415A-90B9-89EDF08A85E6}">
      <dgm:prSet/>
      <dgm:spPr/>
      <dgm:t>
        <a:bodyPr/>
        <a:lstStyle/>
        <a:p>
          <a:endParaRPr lang="en-US"/>
        </a:p>
      </dgm:t>
    </dgm:pt>
    <dgm:pt modelId="{E3497229-BB37-49AC-9EDE-3CA648C55580}" type="sibTrans" cxnId="{64C5B68B-F5E3-415A-90B9-89EDF08A85E6}">
      <dgm:prSet/>
      <dgm:spPr/>
      <dgm:t>
        <a:bodyPr/>
        <a:lstStyle/>
        <a:p>
          <a:endParaRPr lang="en-US"/>
        </a:p>
      </dgm:t>
    </dgm:pt>
    <dgm:pt modelId="{6705D2CC-A66C-422E-8D29-676DF950243E}">
      <dgm:prSet/>
      <dgm:spPr/>
      <dgm:t>
        <a:bodyPr/>
        <a:lstStyle/>
        <a:p>
          <a:r>
            <a:rPr lang="en-US" b="1" i="0" baseline="0"/>
            <a:t>Evaluation Metrics</a:t>
          </a:r>
          <a:r>
            <a:rPr lang="en-US" b="0" i="0" baseline="0"/>
            <a:t>: Mean Absolute Error (MAE) and Mean Squared Error (MSE). </a:t>
          </a:r>
          <a:endParaRPr lang="en-US"/>
        </a:p>
      </dgm:t>
    </dgm:pt>
    <dgm:pt modelId="{30F7CBD6-EA61-42EF-9AA6-9E31F402C1C4}" type="parTrans" cxnId="{1596132D-2566-491B-93FF-8D4EA67A5CF2}">
      <dgm:prSet/>
      <dgm:spPr/>
      <dgm:t>
        <a:bodyPr/>
        <a:lstStyle/>
        <a:p>
          <a:endParaRPr lang="en-US"/>
        </a:p>
      </dgm:t>
    </dgm:pt>
    <dgm:pt modelId="{1A065DAB-C5B0-40CD-8BEF-2658B0D09B77}" type="sibTrans" cxnId="{1596132D-2566-491B-93FF-8D4EA67A5CF2}">
      <dgm:prSet/>
      <dgm:spPr/>
      <dgm:t>
        <a:bodyPr/>
        <a:lstStyle/>
        <a:p>
          <a:endParaRPr lang="en-US"/>
        </a:p>
      </dgm:t>
    </dgm:pt>
    <dgm:pt modelId="{58FB1C58-30B8-4417-BBC4-E8217DC17E00}" type="pres">
      <dgm:prSet presAssocID="{A127F3D0-73AD-45AA-8FD7-2B1258C13A60}" presName="outerComposite" presStyleCnt="0">
        <dgm:presLayoutVars>
          <dgm:chMax val="5"/>
          <dgm:dir/>
          <dgm:resizeHandles val="exact"/>
        </dgm:presLayoutVars>
      </dgm:prSet>
      <dgm:spPr/>
    </dgm:pt>
    <dgm:pt modelId="{687D2E5C-AEC0-4571-8E41-083221DC5685}" type="pres">
      <dgm:prSet presAssocID="{A127F3D0-73AD-45AA-8FD7-2B1258C13A60}" presName="dummyMaxCanvas" presStyleCnt="0">
        <dgm:presLayoutVars/>
      </dgm:prSet>
      <dgm:spPr/>
    </dgm:pt>
    <dgm:pt modelId="{AEADC4CF-BF34-4C7E-84F7-E2F492FA07C5}" type="pres">
      <dgm:prSet presAssocID="{A127F3D0-73AD-45AA-8FD7-2B1258C13A60}" presName="TwoNodes_1" presStyleLbl="node1" presStyleIdx="0" presStyleCnt="2">
        <dgm:presLayoutVars>
          <dgm:bulletEnabled val="1"/>
        </dgm:presLayoutVars>
      </dgm:prSet>
      <dgm:spPr/>
    </dgm:pt>
    <dgm:pt modelId="{B3AD391B-CD26-478D-9C6E-1BDCDAFB4A15}" type="pres">
      <dgm:prSet presAssocID="{A127F3D0-73AD-45AA-8FD7-2B1258C13A60}" presName="TwoNodes_2" presStyleLbl="node1" presStyleIdx="1" presStyleCnt="2">
        <dgm:presLayoutVars>
          <dgm:bulletEnabled val="1"/>
        </dgm:presLayoutVars>
      </dgm:prSet>
      <dgm:spPr/>
    </dgm:pt>
    <dgm:pt modelId="{2B847C25-085B-468A-9E93-18323DBE548F}" type="pres">
      <dgm:prSet presAssocID="{A127F3D0-73AD-45AA-8FD7-2B1258C13A60}" presName="TwoConn_1-2" presStyleLbl="fgAccFollowNode1" presStyleIdx="0" presStyleCnt="1">
        <dgm:presLayoutVars>
          <dgm:bulletEnabled val="1"/>
        </dgm:presLayoutVars>
      </dgm:prSet>
      <dgm:spPr/>
    </dgm:pt>
    <dgm:pt modelId="{F4390594-BA44-4A7E-B2C9-F64E49AA1411}" type="pres">
      <dgm:prSet presAssocID="{A127F3D0-73AD-45AA-8FD7-2B1258C13A60}" presName="TwoNodes_1_text" presStyleLbl="node1" presStyleIdx="1" presStyleCnt="2">
        <dgm:presLayoutVars>
          <dgm:bulletEnabled val="1"/>
        </dgm:presLayoutVars>
      </dgm:prSet>
      <dgm:spPr/>
    </dgm:pt>
    <dgm:pt modelId="{70D0DC7E-6D69-46B5-892C-4B9CBD411FA9}" type="pres">
      <dgm:prSet presAssocID="{A127F3D0-73AD-45AA-8FD7-2B1258C13A60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20562713-BB75-4341-AE41-B7FD39B445B3}" type="presOf" srcId="{A127F3D0-73AD-45AA-8FD7-2B1258C13A60}" destId="{58FB1C58-30B8-4417-BBC4-E8217DC17E00}" srcOrd="0" destOrd="0" presId="urn:microsoft.com/office/officeart/2005/8/layout/vProcess5"/>
    <dgm:cxn modelId="{D729022B-BB79-48AB-9A5F-C3BBBA7AEA0B}" type="presOf" srcId="{6705D2CC-A66C-422E-8D29-676DF950243E}" destId="{70D0DC7E-6D69-46B5-892C-4B9CBD411FA9}" srcOrd="1" destOrd="0" presId="urn:microsoft.com/office/officeart/2005/8/layout/vProcess5"/>
    <dgm:cxn modelId="{1596132D-2566-491B-93FF-8D4EA67A5CF2}" srcId="{A127F3D0-73AD-45AA-8FD7-2B1258C13A60}" destId="{6705D2CC-A66C-422E-8D29-676DF950243E}" srcOrd="1" destOrd="0" parTransId="{30F7CBD6-EA61-42EF-9AA6-9E31F402C1C4}" sibTransId="{1A065DAB-C5B0-40CD-8BEF-2658B0D09B77}"/>
    <dgm:cxn modelId="{3BFF4536-D661-4330-844C-7C93101552D3}" type="presOf" srcId="{645AADA7-319B-4DC7-9DE0-51E11838B7D1}" destId="{AEADC4CF-BF34-4C7E-84F7-E2F492FA07C5}" srcOrd="0" destOrd="0" presId="urn:microsoft.com/office/officeart/2005/8/layout/vProcess5"/>
    <dgm:cxn modelId="{0A24695C-120E-428D-BAA3-22B141952A86}" type="presOf" srcId="{6705D2CC-A66C-422E-8D29-676DF950243E}" destId="{B3AD391B-CD26-478D-9C6E-1BDCDAFB4A15}" srcOrd="0" destOrd="0" presId="urn:microsoft.com/office/officeart/2005/8/layout/vProcess5"/>
    <dgm:cxn modelId="{64C5B68B-F5E3-415A-90B9-89EDF08A85E6}" srcId="{A127F3D0-73AD-45AA-8FD7-2B1258C13A60}" destId="{645AADA7-319B-4DC7-9DE0-51E11838B7D1}" srcOrd="0" destOrd="0" parTransId="{1570B736-2896-48A6-AB94-0C1132F674A7}" sibTransId="{E3497229-BB37-49AC-9EDE-3CA648C55580}"/>
    <dgm:cxn modelId="{110ACD9E-07EC-449E-BBFA-B47E50D7B0C9}" type="presOf" srcId="{645AADA7-319B-4DC7-9DE0-51E11838B7D1}" destId="{F4390594-BA44-4A7E-B2C9-F64E49AA1411}" srcOrd="1" destOrd="0" presId="urn:microsoft.com/office/officeart/2005/8/layout/vProcess5"/>
    <dgm:cxn modelId="{D9B5ACAA-A262-4690-A216-B9737F8B307D}" type="presOf" srcId="{E3497229-BB37-49AC-9EDE-3CA648C55580}" destId="{2B847C25-085B-468A-9E93-18323DBE548F}" srcOrd="0" destOrd="0" presId="urn:microsoft.com/office/officeart/2005/8/layout/vProcess5"/>
    <dgm:cxn modelId="{8D424568-A9FF-4F1B-B768-4EB8880A22C4}" type="presParOf" srcId="{58FB1C58-30B8-4417-BBC4-E8217DC17E00}" destId="{687D2E5C-AEC0-4571-8E41-083221DC5685}" srcOrd="0" destOrd="0" presId="urn:microsoft.com/office/officeart/2005/8/layout/vProcess5"/>
    <dgm:cxn modelId="{926F6043-6199-4416-ADB8-4B9BD4099ACD}" type="presParOf" srcId="{58FB1C58-30B8-4417-BBC4-E8217DC17E00}" destId="{AEADC4CF-BF34-4C7E-84F7-E2F492FA07C5}" srcOrd="1" destOrd="0" presId="urn:microsoft.com/office/officeart/2005/8/layout/vProcess5"/>
    <dgm:cxn modelId="{42F3D8A2-310F-472D-8519-246DA5DC7B46}" type="presParOf" srcId="{58FB1C58-30B8-4417-BBC4-E8217DC17E00}" destId="{B3AD391B-CD26-478D-9C6E-1BDCDAFB4A15}" srcOrd="2" destOrd="0" presId="urn:microsoft.com/office/officeart/2005/8/layout/vProcess5"/>
    <dgm:cxn modelId="{A734CFBD-C517-4E02-8A7A-66C819EB27F9}" type="presParOf" srcId="{58FB1C58-30B8-4417-BBC4-E8217DC17E00}" destId="{2B847C25-085B-468A-9E93-18323DBE548F}" srcOrd="3" destOrd="0" presId="urn:microsoft.com/office/officeart/2005/8/layout/vProcess5"/>
    <dgm:cxn modelId="{25C75403-8155-4E5C-B3F6-0C00817839C3}" type="presParOf" srcId="{58FB1C58-30B8-4417-BBC4-E8217DC17E00}" destId="{F4390594-BA44-4A7E-B2C9-F64E49AA1411}" srcOrd="4" destOrd="0" presId="urn:microsoft.com/office/officeart/2005/8/layout/vProcess5"/>
    <dgm:cxn modelId="{4C4A687C-0CEC-45CC-A331-0779D96085CB}" type="presParOf" srcId="{58FB1C58-30B8-4417-BBC4-E8217DC17E00}" destId="{70D0DC7E-6D69-46B5-892C-4B9CBD411FA9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ADC4CF-BF34-4C7E-84F7-E2F492FA07C5}">
      <dsp:nvSpPr>
        <dsp:cNvPr id="0" name=""/>
        <dsp:cNvSpPr/>
      </dsp:nvSpPr>
      <dsp:spPr>
        <a:xfrm>
          <a:off x="0" y="0"/>
          <a:ext cx="8800623" cy="16716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Objective</a:t>
          </a:r>
          <a:r>
            <a:rPr lang="en-US" sz="2600" b="0" i="0" kern="1200" baseline="0"/>
            <a:t>: To predict COVID-19 active cases using available data on total cases, total deaths, total recovered cases, and population.</a:t>
          </a:r>
          <a:endParaRPr lang="en-US" sz="2600" kern="1200"/>
        </a:p>
      </dsp:txBody>
      <dsp:txXfrm>
        <a:off x="48961" y="48961"/>
        <a:ext cx="7072855" cy="1573715"/>
      </dsp:txXfrm>
    </dsp:sp>
    <dsp:sp modelId="{B3AD391B-CD26-478D-9C6E-1BDCDAFB4A15}">
      <dsp:nvSpPr>
        <dsp:cNvPr id="0" name=""/>
        <dsp:cNvSpPr/>
      </dsp:nvSpPr>
      <dsp:spPr>
        <a:xfrm>
          <a:off x="1553051" y="2043112"/>
          <a:ext cx="8800623" cy="16716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Evaluation Metrics</a:t>
          </a:r>
          <a:r>
            <a:rPr lang="en-US" sz="2600" b="0" i="0" kern="1200" baseline="0"/>
            <a:t>: Mean Absolute Error (MAE) and Mean Squared Error (MSE). </a:t>
          </a:r>
          <a:endParaRPr lang="en-US" sz="2600" kern="1200"/>
        </a:p>
      </dsp:txBody>
      <dsp:txXfrm>
        <a:off x="1602012" y="2092073"/>
        <a:ext cx="6063086" cy="1573715"/>
      </dsp:txXfrm>
    </dsp:sp>
    <dsp:sp modelId="{2B847C25-085B-468A-9E93-18323DBE548F}">
      <dsp:nvSpPr>
        <dsp:cNvPr id="0" name=""/>
        <dsp:cNvSpPr/>
      </dsp:nvSpPr>
      <dsp:spPr>
        <a:xfrm>
          <a:off x="7714059" y="1314092"/>
          <a:ext cx="1086564" cy="108656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958536" y="1314092"/>
        <a:ext cx="597610" cy="8176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mc.ncbi.nlm.nih.gov/articles/PMC10244837/" TargetMode="External"/><Relationship Id="rId2" Type="http://schemas.openxmlformats.org/officeDocument/2006/relationships/hyperlink" Target="https://towardsdatascience.com/linear-regression-using-gradient-descent-97a6c870093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cikit-learn.org/1.5/auto_examples/ensemble/plot_gradient_boosting_regression.html" TargetMode="External"/><Relationship Id="rId4" Type="http://schemas.openxmlformats.org/officeDocument/2006/relationships/hyperlink" Target="https://en.wikipedia.org/wiki/Gradient_boosting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F26894B-1911-BE64-545D-09E10076B4C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331364" y="1376250"/>
            <a:ext cx="9440034" cy="1828801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4400" b="1" dirty="0"/>
              <a:t>Predicting COVID-19 Active Cases Using Gradient Boosting Regressor</a:t>
            </a:r>
            <a:endParaRPr lang="en-US" sz="4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>
            <a:normAutofit/>
          </a:bodyPr>
          <a:lstStyle/>
          <a:p>
            <a:r>
              <a:rPr lang="en-US" b="1" dirty="0"/>
              <a:t>Vijay Medisetti</a:t>
            </a:r>
          </a:p>
          <a:p>
            <a:r>
              <a:rPr lang="en-US" b="1" dirty="0"/>
              <a:t>T00709355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BBC2A-8257-ECFC-BE1E-902D93B31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 </a:t>
            </a:r>
            <a:endParaRPr lang="en-IN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4716054-A732-82E8-9250-B010B1E7D3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41386" y="2354871"/>
            <a:ext cx="538067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721070.44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MSE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519942583474.20 </a:t>
            </a:r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AC6CC41-B821-F765-833B-11B6B58A47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8331"/>
          <a:stretch/>
        </p:blipFill>
        <p:spPr>
          <a:xfrm>
            <a:off x="6751968" y="1966813"/>
            <a:ext cx="4911948" cy="27967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01CD26-4781-85EF-8B67-9B15BFC3B013}"/>
              </a:ext>
            </a:extLst>
          </p:cNvPr>
          <p:cNvSpPr txBox="1"/>
          <p:nvPr/>
        </p:nvSpPr>
        <p:spPr>
          <a:xfrm>
            <a:off x="11765516" y="648866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58510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98761467-7640-47B1-90D4-04ADAD632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738B1503-6FE9-46B4-9354-E943D91B1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8386486" cy="6858002"/>
          </a:xfrm>
          <a:custGeom>
            <a:avLst/>
            <a:gdLst>
              <a:gd name="connsiteX0" fmla="*/ 0 w 6088489"/>
              <a:gd name="connsiteY0" fmla="*/ 0 h 6858002"/>
              <a:gd name="connsiteX1" fmla="*/ 3563332 w 6088489"/>
              <a:gd name="connsiteY1" fmla="*/ 0 h 6858002"/>
              <a:gd name="connsiteX2" fmla="*/ 3563332 w 6088489"/>
              <a:gd name="connsiteY2" fmla="*/ 3 h 6858002"/>
              <a:gd name="connsiteX3" fmla="*/ 5842099 w 6088489"/>
              <a:gd name="connsiteY3" fmla="*/ 3 h 6858002"/>
              <a:gd name="connsiteX4" fmla="*/ 5842099 w 6088489"/>
              <a:gd name="connsiteY4" fmla="*/ 4 h 6858002"/>
              <a:gd name="connsiteX5" fmla="*/ 5835346 w 6088489"/>
              <a:gd name="connsiteY5" fmla="*/ 4 h 6858002"/>
              <a:gd name="connsiteX6" fmla="*/ 5841229 w 6088489"/>
              <a:gd name="connsiteY6" fmla="*/ 40466 h 6858002"/>
              <a:gd name="connsiteX7" fmla="*/ 5858543 w 6088489"/>
              <a:gd name="connsiteY7" fmla="*/ 159110 h 6858002"/>
              <a:gd name="connsiteX8" fmla="*/ 5870645 w 6088489"/>
              <a:gd name="connsiteY8" fmla="*/ 245521 h 6858002"/>
              <a:gd name="connsiteX9" fmla="*/ 5883420 w 6088489"/>
              <a:gd name="connsiteY9" fmla="*/ 348391 h 6858002"/>
              <a:gd name="connsiteX10" fmla="*/ 5898716 w 6088489"/>
              <a:gd name="connsiteY10" fmla="*/ 470463 h 6858002"/>
              <a:gd name="connsiteX11" fmla="*/ 5914853 w 6088489"/>
              <a:gd name="connsiteY11" fmla="*/ 605566 h 6858002"/>
              <a:gd name="connsiteX12" fmla="*/ 5931830 w 6088489"/>
              <a:gd name="connsiteY12" fmla="*/ 757813 h 6858002"/>
              <a:gd name="connsiteX13" fmla="*/ 5949815 w 6088489"/>
              <a:gd name="connsiteY13" fmla="*/ 923777 h 6858002"/>
              <a:gd name="connsiteX14" fmla="*/ 5967801 w 6088489"/>
              <a:gd name="connsiteY14" fmla="*/ 1104142 h 6858002"/>
              <a:gd name="connsiteX15" fmla="*/ 5986122 w 6088489"/>
              <a:gd name="connsiteY15" fmla="*/ 1296166 h 6858002"/>
              <a:gd name="connsiteX16" fmla="*/ 6003099 w 6088489"/>
              <a:gd name="connsiteY16" fmla="*/ 1503278 h 6858002"/>
              <a:gd name="connsiteX17" fmla="*/ 6019404 w 6088489"/>
              <a:gd name="connsiteY17" fmla="*/ 1719991 h 6858002"/>
              <a:gd name="connsiteX18" fmla="*/ 6034196 w 6088489"/>
              <a:gd name="connsiteY18" fmla="*/ 1949048 h 6858002"/>
              <a:gd name="connsiteX19" fmla="*/ 6048315 w 6088489"/>
              <a:gd name="connsiteY19" fmla="*/ 2187706 h 6858002"/>
              <a:gd name="connsiteX20" fmla="*/ 6061595 w 6088489"/>
              <a:gd name="connsiteY20" fmla="*/ 2436652 h 6858002"/>
              <a:gd name="connsiteX21" fmla="*/ 6066301 w 6088489"/>
              <a:gd name="connsiteY21" fmla="*/ 2564211 h 6858002"/>
              <a:gd name="connsiteX22" fmla="*/ 6071512 w 6088489"/>
              <a:gd name="connsiteY22" fmla="*/ 2694512 h 6858002"/>
              <a:gd name="connsiteX23" fmla="*/ 6076386 w 6088489"/>
              <a:gd name="connsiteY23" fmla="*/ 2826871 h 6858002"/>
              <a:gd name="connsiteX24" fmla="*/ 6079580 w 6088489"/>
              <a:gd name="connsiteY24" fmla="*/ 2959917 h 6858002"/>
              <a:gd name="connsiteX25" fmla="*/ 6082438 w 6088489"/>
              <a:gd name="connsiteY25" fmla="*/ 3095705 h 6858002"/>
              <a:gd name="connsiteX26" fmla="*/ 6085463 w 6088489"/>
              <a:gd name="connsiteY26" fmla="*/ 3232865 h 6858002"/>
              <a:gd name="connsiteX27" fmla="*/ 6087480 w 6088489"/>
              <a:gd name="connsiteY27" fmla="*/ 3372768 h 6858002"/>
              <a:gd name="connsiteX28" fmla="*/ 6087480 w 6088489"/>
              <a:gd name="connsiteY28" fmla="*/ 3514043 h 6858002"/>
              <a:gd name="connsiteX29" fmla="*/ 6088489 w 6088489"/>
              <a:gd name="connsiteY29" fmla="*/ 3656689 h 6858002"/>
              <a:gd name="connsiteX30" fmla="*/ 6087480 w 6088489"/>
              <a:gd name="connsiteY30" fmla="*/ 3800707 h 6858002"/>
              <a:gd name="connsiteX31" fmla="*/ 6085463 w 6088489"/>
              <a:gd name="connsiteY31" fmla="*/ 3946783 h 6858002"/>
              <a:gd name="connsiteX32" fmla="*/ 6083614 w 6088489"/>
              <a:gd name="connsiteY32" fmla="*/ 4092858 h 6858002"/>
              <a:gd name="connsiteX33" fmla="*/ 6079580 w 6088489"/>
              <a:gd name="connsiteY33" fmla="*/ 4240991 h 6858002"/>
              <a:gd name="connsiteX34" fmla="*/ 6075378 w 6088489"/>
              <a:gd name="connsiteY34" fmla="*/ 4390495 h 6858002"/>
              <a:gd name="connsiteX35" fmla="*/ 6070503 w 6088489"/>
              <a:gd name="connsiteY35" fmla="*/ 4540000 h 6858002"/>
              <a:gd name="connsiteX36" fmla="*/ 6063612 w 6088489"/>
              <a:gd name="connsiteY36" fmla="*/ 4690876 h 6858002"/>
              <a:gd name="connsiteX37" fmla="*/ 6055375 w 6088489"/>
              <a:gd name="connsiteY37" fmla="*/ 4843123 h 6858002"/>
              <a:gd name="connsiteX38" fmla="*/ 6047475 w 6088489"/>
              <a:gd name="connsiteY38" fmla="*/ 4996057 h 6858002"/>
              <a:gd name="connsiteX39" fmla="*/ 6037390 w 6088489"/>
              <a:gd name="connsiteY39" fmla="*/ 5148990 h 6858002"/>
              <a:gd name="connsiteX40" fmla="*/ 6025287 w 6088489"/>
              <a:gd name="connsiteY40" fmla="*/ 5303981 h 6858002"/>
              <a:gd name="connsiteX41" fmla="*/ 6013185 w 6088489"/>
              <a:gd name="connsiteY41" fmla="*/ 5456914 h 6858002"/>
              <a:gd name="connsiteX42" fmla="*/ 5999233 w 6088489"/>
              <a:gd name="connsiteY42" fmla="*/ 5612591 h 6858002"/>
              <a:gd name="connsiteX43" fmla="*/ 5983937 w 6088489"/>
              <a:gd name="connsiteY43" fmla="*/ 5768953 h 6858002"/>
              <a:gd name="connsiteX44" fmla="*/ 5967801 w 6088489"/>
              <a:gd name="connsiteY44" fmla="*/ 5923258 h 6858002"/>
              <a:gd name="connsiteX45" fmla="*/ 5948975 w 6088489"/>
              <a:gd name="connsiteY45" fmla="*/ 6079621 h 6858002"/>
              <a:gd name="connsiteX46" fmla="*/ 5928804 w 6088489"/>
              <a:gd name="connsiteY46" fmla="*/ 6235297 h 6858002"/>
              <a:gd name="connsiteX47" fmla="*/ 5908801 w 6088489"/>
              <a:gd name="connsiteY47" fmla="*/ 6391660 h 6858002"/>
              <a:gd name="connsiteX48" fmla="*/ 5885437 w 6088489"/>
              <a:gd name="connsiteY48" fmla="*/ 6547336 h 6858002"/>
              <a:gd name="connsiteX49" fmla="*/ 5861568 w 6088489"/>
              <a:gd name="connsiteY49" fmla="*/ 6702327 h 6858002"/>
              <a:gd name="connsiteX50" fmla="*/ 5836524 w 6088489"/>
              <a:gd name="connsiteY50" fmla="*/ 6858002 h 6858002"/>
              <a:gd name="connsiteX51" fmla="*/ 3563332 w 6088489"/>
              <a:gd name="connsiteY51" fmla="*/ 6858002 h 6858002"/>
              <a:gd name="connsiteX52" fmla="*/ 1223490 w 6088489"/>
              <a:gd name="connsiteY52" fmla="*/ 6858002 h 6858002"/>
              <a:gd name="connsiteX53" fmla="*/ 0 w 6088489"/>
              <a:gd name="connsiteY5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88489" h="6858002">
                <a:moveTo>
                  <a:pt x="0" y="0"/>
                </a:moveTo>
                <a:lnTo>
                  <a:pt x="3563332" y="0"/>
                </a:lnTo>
                <a:lnTo>
                  <a:pt x="3563332" y="3"/>
                </a:lnTo>
                <a:lnTo>
                  <a:pt x="5842099" y="3"/>
                </a:lnTo>
                <a:lnTo>
                  <a:pt x="5842099" y="4"/>
                </a:lnTo>
                <a:lnTo>
                  <a:pt x="5835346" y="4"/>
                </a:lnTo>
                <a:lnTo>
                  <a:pt x="5841229" y="40466"/>
                </a:lnTo>
                <a:lnTo>
                  <a:pt x="5858543" y="159110"/>
                </a:lnTo>
                <a:lnTo>
                  <a:pt x="5870645" y="245521"/>
                </a:lnTo>
                <a:lnTo>
                  <a:pt x="5883420" y="348391"/>
                </a:lnTo>
                <a:lnTo>
                  <a:pt x="5898716" y="470463"/>
                </a:lnTo>
                <a:lnTo>
                  <a:pt x="5914853" y="605566"/>
                </a:lnTo>
                <a:lnTo>
                  <a:pt x="5931830" y="757813"/>
                </a:lnTo>
                <a:lnTo>
                  <a:pt x="5949815" y="923777"/>
                </a:lnTo>
                <a:lnTo>
                  <a:pt x="5967801" y="1104142"/>
                </a:lnTo>
                <a:lnTo>
                  <a:pt x="5986122" y="1296166"/>
                </a:lnTo>
                <a:lnTo>
                  <a:pt x="6003099" y="1503278"/>
                </a:lnTo>
                <a:lnTo>
                  <a:pt x="6019404" y="1719991"/>
                </a:lnTo>
                <a:lnTo>
                  <a:pt x="6034196" y="1949048"/>
                </a:lnTo>
                <a:lnTo>
                  <a:pt x="6048315" y="2187706"/>
                </a:lnTo>
                <a:lnTo>
                  <a:pt x="6061595" y="2436652"/>
                </a:lnTo>
                <a:lnTo>
                  <a:pt x="6066301" y="2564211"/>
                </a:lnTo>
                <a:lnTo>
                  <a:pt x="6071512" y="2694512"/>
                </a:lnTo>
                <a:lnTo>
                  <a:pt x="6076386" y="2826871"/>
                </a:lnTo>
                <a:lnTo>
                  <a:pt x="6079580" y="2959917"/>
                </a:lnTo>
                <a:lnTo>
                  <a:pt x="6082438" y="3095705"/>
                </a:lnTo>
                <a:lnTo>
                  <a:pt x="6085463" y="3232865"/>
                </a:lnTo>
                <a:lnTo>
                  <a:pt x="6087480" y="3372768"/>
                </a:lnTo>
                <a:lnTo>
                  <a:pt x="6087480" y="3514043"/>
                </a:lnTo>
                <a:lnTo>
                  <a:pt x="6088489" y="3656689"/>
                </a:lnTo>
                <a:lnTo>
                  <a:pt x="6087480" y="3800707"/>
                </a:lnTo>
                <a:lnTo>
                  <a:pt x="6085463" y="3946783"/>
                </a:lnTo>
                <a:lnTo>
                  <a:pt x="6083614" y="4092858"/>
                </a:lnTo>
                <a:lnTo>
                  <a:pt x="6079580" y="4240991"/>
                </a:lnTo>
                <a:lnTo>
                  <a:pt x="6075378" y="4390495"/>
                </a:lnTo>
                <a:lnTo>
                  <a:pt x="6070503" y="4540000"/>
                </a:lnTo>
                <a:lnTo>
                  <a:pt x="6063612" y="4690876"/>
                </a:lnTo>
                <a:lnTo>
                  <a:pt x="6055375" y="4843123"/>
                </a:lnTo>
                <a:lnTo>
                  <a:pt x="6047475" y="4996057"/>
                </a:lnTo>
                <a:lnTo>
                  <a:pt x="6037390" y="5148990"/>
                </a:lnTo>
                <a:lnTo>
                  <a:pt x="6025287" y="5303981"/>
                </a:lnTo>
                <a:lnTo>
                  <a:pt x="6013185" y="5456914"/>
                </a:lnTo>
                <a:lnTo>
                  <a:pt x="5999233" y="5612591"/>
                </a:lnTo>
                <a:lnTo>
                  <a:pt x="5983937" y="5768953"/>
                </a:lnTo>
                <a:lnTo>
                  <a:pt x="5967801" y="5923258"/>
                </a:lnTo>
                <a:lnTo>
                  <a:pt x="5948975" y="6079621"/>
                </a:lnTo>
                <a:lnTo>
                  <a:pt x="5928804" y="6235297"/>
                </a:lnTo>
                <a:lnTo>
                  <a:pt x="5908801" y="6391660"/>
                </a:lnTo>
                <a:lnTo>
                  <a:pt x="5885437" y="6547336"/>
                </a:lnTo>
                <a:lnTo>
                  <a:pt x="5861568" y="6702327"/>
                </a:lnTo>
                <a:lnTo>
                  <a:pt x="5836524" y="6858002"/>
                </a:lnTo>
                <a:lnTo>
                  <a:pt x="3563332" y="6858002"/>
                </a:lnTo>
                <a:lnTo>
                  <a:pt x="1223490" y="6858002"/>
                </a:lnTo>
                <a:lnTo>
                  <a:pt x="0" y="6858002"/>
                </a:lnTo>
                <a:close/>
              </a:path>
            </a:pathLst>
          </a:cu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E770A9-B753-5572-538D-B6A75FA0D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14" y="1608663"/>
            <a:ext cx="6197686" cy="1371604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Key Findings </a:t>
            </a:r>
            <a:endParaRPr lang="en-IN" b="1" dirty="0"/>
          </a:p>
        </p:txBody>
      </p:sp>
      <p:pic>
        <p:nvPicPr>
          <p:cNvPr id="10" name="Graphic 9" descr="Communications">
            <a:extLst>
              <a:ext uri="{FF2B5EF4-FFF2-40B4-BE49-F238E27FC236}">
                <a16:creationId xmlns:a16="http://schemas.microsoft.com/office/drawing/2014/main" id="{1AE8BA72-3DFB-D1B8-284C-A1F81AA20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22380" y="2170143"/>
            <a:ext cx="2517715" cy="25177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510500-F29E-4887-0589-1E6DDB388FA8}"/>
              </a:ext>
            </a:extLst>
          </p:cNvPr>
          <p:cNvSpPr txBox="1"/>
          <p:nvPr/>
        </p:nvSpPr>
        <p:spPr>
          <a:xfrm>
            <a:off x="11751733" y="648546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794136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AB646F-3BE3-47A3-B14F-9CB84F6BF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2AC0AD-8F01-8A95-ACAB-4D41E3D3D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5978072" cy="1481150"/>
          </a:xfrm>
        </p:spPr>
        <p:txBody>
          <a:bodyPr>
            <a:normAutofit/>
          </a:bodyPr>
          <a:lstStyle/>
          <a:p>
            <a:r>
              <a:rPr lang="en-US" b="1" dirty="0"/>
              <a:t>Challenges</a:t>
            </a:r>
            <a:endParaRPr lang="en-IN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CBCD52B-C9B4-0E3B-02B3-6420E716EC7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279176"/>
            <a:ext cx="5978072" cy="341567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Insufficient Data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Variability in Country-Specific Data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Graph">
            <a:extLst>
              <a:ext uri="{FF2B5EF4-FFF2-40B4-BE49-F238E27FC236}">
                <a16:creationId xmlns:a16="http://schemas.microsoft.com/office/drawing/2014/main" id="{D177B052-1418-13E3-7845-B6DE93D008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35" r="34801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0BE7827-5B1A-4F37-BF70-19F7C5C6B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0CDBA7-A922-306E-D89A-9AC82E9632DB}"/>
              </a:ext>
            </a:extLst>
          </p:cNvPr>
          <p:cNvSpPr txBox="1"/>
          <p:nvPr/>
        </p:nvSpPr>
        <p:spPr>
          <a:xfrm>
            <a:off x="11750854" y="648865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73709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0D567-A17C-6337-9E3F-172A77AD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692" y="609600"/>
            <a:ext cx="10353762" cy="1257300"/>
          </a:xfrm>
        </p:spPr>
        <p:txBody>
          <a:bodyPr/>
          <a:lstStyle/>
          <a:p>
            <a:r>
              <a:rPr lang="en-US" b="1" dirty="0"/>
              <a:t>Conclusion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51993-ED09-6BA0-B168-1E15B686E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8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project aimed to predict COVID-19 active cases using a Gradient Boosting Regressor. While the model was implemented successfully, the limited dataset size significantly impacted its accuracy and reliability. </a:t>
            </a:r>
            <a:endParaRPr lang="en-IN" sz="28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4E33D-A50E-F175-0E76-FFE1BFFC3056}"/>
              </a:ext>
            </a:extLst>
          </p:cNvPr>
          <p:cNvSpPr txBox="1"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554042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3DF3A-97FC-7792-54D1-5E6D688EB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38217-B472-E3E6-AF5A-D14938B21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https://towardsdatascience.com/linear-regression-using-gradient-descent-97a6c8700931</a:t>
            </a:r>
            <a:endParaRPr lang="en-IN" dirty="0"/>
          </a:p>
          <a:p>
            <a:r>
              <a:rPr lang="en-IN" dirty="0">
                <a:hlinkClick r:id="rId3"/>
              </a:rPr>
              <a:t>https://pmc.ncbi.nlm.nih.gov/articles/PMC10244837/</a:t>
            </a:r>
            <a:endParaRPr lang="en-IN" dirty="0"/>
          </a:p>
          <a:p>
            <a:r>
              <a:rPr lang="en-IN" dirty="0">
                <a:hlinkClick r:id="rId4"/>
              </a:rPr>
              <a:t>https://en.wikipedia.org/wiki/Gradient_boosting</a:t>
            </a:r>
            <a:endParaRPr lang="en-IN" dirty="0"/>
          </a:p>
          <a:p>
            <a:r>
              <a:rPr lang="en-IN" dirty="0">
                <a:hlinkClick r:id="rId5"/>
              </a:rPr>
              <a:t>https://scikit-learn.org/1.5/auto_examples/ensemble/plot_gradient_boosting_regression.html</a:t>
            </a:r>
            <a:endParaRPr lang="en-IN" dirty="0"/>
          </a:p>
          <a:p>
            <a:pPr marL="3690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D8C170-C4C2-A0AD-433C-0394E0818507}"/>
              </a:ext>
            </a:extLst>
          </p:cNvPr>
          <p:cNvSpPr txBox="1"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519619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EA568-842F-2D91-D7C7-212FE6068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11500" dirty="0">
                <a:solidFill>
                  <a:schemeClr val="accent6">
                    <a:lumMod val="75000"/>
                  </a:schemeClr>
                </a:solidFill>
              </a:rPr>
              <a:t>   Thank you </a:t>
            </a:r>
            <a:endParaRPr lang="en-IN" sz="115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127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b="1" dirty="0"/>
              <a:t>Project Overview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23C0C383-0726-C2C9-A68E-8351400AE1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0661803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EEF47F8-058D-AF05-8AC9-17F6B9BE5302}"/>
              </a:ext>
            </a:extLst>
          </p:cNvPr>
          <p:cNvSpPr txBox="1"/>
          <p:nvPr/>
        </p:nvSpPr>
        <p:spPr>
          <a:xfrm>
            <a:off x="11751734" y="633306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488205-49E5-76AC-77D7-08013B30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9456" y="0"/>
            <a:ext cx="3946393" cy="1307678"/>
          </a:xfrm>
        </p:spPr>
        <p:txBody>
          <a:bodyPr>
            <a:normAutofit/>
          </a:bodyPr>
          <a:lstStyle/>
          <a:p>
            <a:r>
              <a:rPr lang="en-US" sz="3600" b="1" dirty="0"/>
              <a:t>Dataset Overview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795C8-9844-83E0-77A3-5905A340E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111" y="1209368"/>
            <a:ext cx="10979644" cy="1887353"/>
          </a:xfrm>
        </p:spPr>
        <p:txBody>
          <a:bodyPr anchor="ctr">
            <a:normAutofit/>
          </a:bodyPr>
          <a:lstStyle/>
          <a:p>
            <a:r>
              <a:rPr lang="en-US" dirty="0"/>
              <a:t>The dataset contains COVID-19 statistics for various countries, including information such as total cases, total deaths, total recovered cases, and population size.</a:t>
            </a:r>
            <a:endParaRPr lang="en-IN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6AD1FF6-2FCE-D983-8790-0FA7015E0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36" y="3224661"/>
            <a:ext cx="12028751" cy="27630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A0E283-4082-4C33-6A90-62B898F78259}"/>
              </a:ext>
            </a:extLst>
          </p:cNvPr>
          <p:cNvSpPr txBox="1"/>
          <p:nvPr/>
        </p:nvSpPr>
        <p:spPr>
          <a:xfrm>
            <a:off x="11684000" y="63669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474616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CE016-5C57-4FEE-5382-9A1683BBE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3394"/>
          </a:xfrm>
        </p:spPr>
        <p:txBody>
          <a:bodyPr/>
          <a:lstStyle/>
          <a:p>
            <a:r>
              <a:rPr lang="en-IN" b="1" dirty="0"/>
              <a:t>Data Cleaning and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E27ED-D89E-4C44-C831-386837268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91148"/>
            <a:ext cx="10353762" cy="4100051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Steps Taken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Removed special characters and commas from numeric columns.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Converted columns to numeric types for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Dropped rows with missing values, resulting in only 3 entries.</a:t>
            </a:r>
          </a:p>
          <a:p>
            <a:pPr marL="3690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601761-51F6-C19A-1696-C94675B32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48062"/>
            <a:ext cx="12192000" cy="21334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02000A-A6CE-4050-E1BF-04FBC2D21D61}"/>
              </a:ext>
            </a:extLst>
          </p:cNvPr>
          <p:cNvSpPr txBox="1"/>
          <p:nvPr/>
        </p:nvSpPr>
        <p:spPr>
          <a:xfrm>
            <a:off x="11751733" y="65024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47839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20C6B-EC02-2674-E3EE-0F98C24CE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880533"/>
            <a:ext cx="10353762" cy="993058"/>
          </a:xfrm>
        </p:spPr>
        <p:txBody>
          <a:bodyPr/>
          <a:lstStyle/>
          <a:p>
            <a:r>
              <a:rPr lang="en-IN" b="1" dirty="0"/>
              <a:t>Exploratory Data Analysis (EDA)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81667-F46C-BB41-8C98-87319EA71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262" y="2270159"/>
            <a:ext cx="10353762" cy="419837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Histograms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Boxplots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F4973-A605-B32D-1D83-161BA6CDCF9E}"/>
              </a:ext>
            </a:extLst>
          </p:cNvPr>
          <p:cNvSpPr txBox="1"/>
          <p:nvPr/>
        </p:nvSpPr>
        <p:spPr>
          <a:xfrm>
            <a:off x="11734800" y="646853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445178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8E349-B0F3-3BC2-C3D8-CA76810FE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IN" dirty="0"/>
          </a:p>
        </p:txBody>
      </p:sp>
      <p:pic>
        <p:nvPicPr>
          <p:cNvPr id="29" name="Content Placeholder 28" descr="A graph of cases with orange bars&#10;&#10;Description automatically generated">
            <a:extLst>
              <a:ext uri="{FF2B5EF4-FFF2-40B4-BE49-F238E27FC236}">
                <a16:creationId xmlns:a16="http://schemas.microsoft.com/office/drawing/2014/main" id="{AB089A1D-FB32-CAD1-C421-CB86D26185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835" y="566056"/>
            <a:ext cx="3535721" cy="2416629"/>
          </a:xfrm>
        </p:spPr>
      </p:pic>
      <p:pic>
        <p:nvPicPr>
          <p:cNvPr id="31" name="Picture 30" descr="A graph of death&#10;&#10;Description automatically generated">
            <a:extLst>
              <a:ext uri="{FF2B5EF4-FFF2-40B4-BE49-F238E27FC236}">
                <a16:creationId xmlns:a16="http://schemas.microsoft.com/office/drawing/2014/main" id="{82C1835D-7479-DC4B-5175-F7CE505E2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27" y="3320142"/>
            <a:ext cx="3627887" cy="2678760"/>
          </a:xfrm>
          <a:prstGeom prst="rect">
            <a:avLst/>
          </a:prstGeom>
        </p:spPr>
      </p:pic>
      <p:pic>
        <p:nvPicPr>
          <p:cNvPr id="33" name="Picture 32" descr="A graph with a bar graph&#10;&#10;Description automatically generated">
            <a:extLst>
              <a:ext uri="{FF2B5EF4-FFF2-40B4-BE49-F238E27FC236}">
                <a16:creationId xmlns:a16="http://schemas.microsoft.com/office/drawing/2014/main" id="{BA80AF7B-7CF0-3F05-E2CA-A508EBA85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0421" y="522515"/>
            <a:ext cx="3619179" cy="2504589"/>
          </a:xfrm>
          <a:prstGeom prst="rect">
            <a:avLst/>
          </a:prstGeom>
        </p:spPr>
      </p:pic>
      <p:pic>
        <p:nvPicPr>
          <p:cNvPr id="35" name="Picture 34" descr="A graph of a person with a yellow bar&#10;&#10;Description automatically generated with medium confidence">
            <a:extLst>
              <a:ext uri="{FF2B5EF4-FFF2-40B4-BE49-F238E27FC236}">
                <a16:creationId xmlns:a16="http://schemas.microsoft.com/office/drawing/2014/main" id="{6C32DF7D-595E-2595-4B9F-C487C63581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363" y="3309257"/>
            <a:ext cx="3643238" cy="2699658"/>
          </a:xfrm>
          <a:prstGeom prst="rect">
            <a:avLst/>
          </a:prstGeom>
        </p:spPr>
      </p:pic>
      <p:pic>
        <p:nvPicPr>
          <p:cNvPr id="37" name="Picture 36" descr="A graph of a number of people&#10;&#10;Description automatically generated">
            <a:extLst>
              <a:ext uri="{FF2B5EF4-FFF2-40B4-BE49-F238E27FC236}">
                <a16:creationId xmlns:a16="http://schemas.microsoft.com/office/drawing/2014/main" id="{FB40118F-3D00-2D8C-9062-DF2F378FB4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3483" y="2046514"/>
            <a:ext cx="3236003" cy="267788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DFF0EF0-4C4F-69D8-C210-2FA0D45A69C7}"/>
              </a:ext>
            </a:extLst>
          </p:cNvPr>
          <p:cNvSpPr txBox="1"/>
          <p:nvPr/>
        </p:nvSpPr>
        <p:spPr>
          <a:xfrm>
            <a:off x="11879094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608567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3AE82-07EE-88EE-9D99-1566ABF81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  <a:endParaRPr lang="en-IN" dirty="0"/>
          </a:p>
        </p:txBody>
      </p:sp>
      <p:pic>
        <p:nvPicPr>
          <p:cNvPr id="5" name="Content Placeholder 4" descr="A diagram of a box plot&#10;&#10;Description automatically generated">
            <a:extLst>
              <a:ext uri="{FF2B5EF4-FFF2-40B4-BE49-F238E27FC236}">
                <a16:creationId xmlns:a16="http://schemas.microsoft.com/office/drawing/2014/main" id="{7B8B2692-31CE-DB5F-DF98-B8C26EE54C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931" y="323488"/>
            <a:ext cx="4025766" cy="2823749"/>
          </a:xfrm>
        </p:spPr>
      </p:pic>
      <p:pic>
        <p:nvPicPr>
          <p:cNvPr id="7" name="Picture 6" descr="A graph of a box plot&#10;&#10;Description automatically generated">
            <a:extLst>
              <a:ext uri="{FF2B5EF4-FFF2-40B4-BE49-F238E27FC236}">
                <a16:creationId xmlns:a16="http://schemas.microsoft.com/office/drawing/2014/main" id="{258C4771-9C45-6672-474E-D9BC83E94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66" y="3469983"/>
            <a:ext cx="4066764" cy="2824491"/>
          </a:xfrm>
          <a:prstGeom prst="rect">
            <a:avLst/>
          </a:prstGeom>
        </p:spPr>
      </p:pic>
      <p:pic>
        <p:nvPicPr>
          <p:cNvPr id="9" name="Picture 8" descr="A graph with a rectangle and a red line&#10;&#10;Description automatically generated">
            <a:extLst>
              <a:ext uri="{FF2B5EF4-FFF2-40B4-BE49-F238E27FC236}">
                <a16:creationId xmlns:a16="http://schemas.microsoft.com/office/drawing/2014/main" id="{8C4C3467-81A3-B6BE-E906-71C5E6828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3360" y="333380"/>
            <a:ext cx="3988137" cy="2845755"/>
          </a:xfrm>
          <a:prstGeom prst="rect">
            <a:avLst/>
          </a:prstGeom>
        </p:spPr>
      </p:pic>
      <p:pic>
        <p:nvPicPr>
          <p:cNvPr id="11" name="Picture 10" descr="A graph with a box&#10;&#10;Description automatically generated">
            <a:extLst>
              <a:ext uri="{FF2B5EF4-FFF2-40B4-BE49-F238E27FC236}">
                <a16:creationId xmlns:a16="http://schemas.microsoft.com/office/drawing/2014/main" id="{A23DFB4D-0326-F1D7-A29C-DD1D2A2036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6214" y="3498111"/>
            <a:ext cx="4040344" cy="2796363"/>
          </a:xfrm>
          <a:prstGeom prst="rect">
            <a:avLst/>
          </a:prstGeom>
        </p:spPr>
      </p:pic>
      <p:pic>
        <p:nvPicPr>
          <p:cNvPr id="13" name="Picture 12" descr="A graph with a rectangle and a line&#10;&#10;Description automatically generated">
            <a:extLst>
              <a:ext uri="{FF2B5EF4-FFF2-40B4-BE49-F238E27FC236}">
                <a16:creationId xmlns:a16="http://schemas.microsoft.com/office/drawing/2014/main" id="{1426E067-3013-D1A5-D38B-70B77AEA43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6234" y="1743740"/>
            <a:ext cx="3640453" cy="25837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3713C8-81AF-5225-606F-0D60E31B5CED}"/>
              </a:ext>
            </a:extLst>
          </p:cNvPr>
          <p:cNvSpPr txBox="1"/>
          <p:nvPr/>
        </p:nvSpPr>
        <p:spPr>
          <a:xfrm>
            <a:off x="11879094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01550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7F5D76-1FEC-470A-B476-70574A89C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4A2381-47B4-D588-8365-C7966386F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Model Training: Gradient Boosting Regressor</a:t>
            </a:r>
            <a:endParaRPr lang="en-IN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CDED-CB6D-8F74-39F0-0988845FF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333" y="1750104"/>
            <a:ext cx="5546272" cy="3658378"/>
          </a:xfrm>
        </p:spPr>
        <p:txBody>
          <a:bodyPr anchor="ctr">
            <a:normAutofit/>
          </a:bodyPr>
          <a:lstStyle/>
          <a:p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Gradient Boosting Regressor was selected for this project due to its effectiveness in handling structured data and capturing complex, non-linear relationships. </a:t>
            </a:r>
            <a:endParaRPr lang="en-IN" sz="2100" dirty="0"/>
          </a:p>
        </p:txBody>
      </p:sp>
      <p:pic>
        <p:nvPicPr>
          <p:cNvPr id="5" name="Picture 4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C7A6FFB6-B9A3-08BE-24CB-8C81EA0D8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605" y="2626242"/>
            <a:ext cx="5364935" cy="25730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7AA9A7-27AD-3328-5BFD-23A982507709}"/>
              </a:ext>
            </a:extLst>
          </p:cNvPr>
          <p:cNvSpPr txBox="1"/>
          <p:nvPr/>
        </p:nvSpPr>
        <p:spPr>
          <a:xfrm>
            <a:off x="11879094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654236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A7F5D76-1FEC-470A-B476-70574A89C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F0916-ACB1-10F4-31E4-7B15E02A6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IN" b="1" dirty="0"/>
              <a:t>Model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6D031-DBBB-251C-98C3-B129E11E9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898" y="1771315"/>
            <a:ext cx="5546272" cy="3658378"/>
          </a:xfrm>
        </p:spPr>
        <p:txBody>
          <a:bodyPr anchor="ctr">
            <a:normAutofit/>
          </a:bodyPr>
          <a:lstStyle/>
          <a:p>
            <a:pPr marL="36900" indent="0">
              <a:buNone/>
            </a:pPr>
            <a:r>
              <a:rPr lang="en-US" dirty="0"/>
              <a:t>The model was evaluated using two regression metrics: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Mean Absolute Error (MAE)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Mean Squared Error (MSE)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53D2FA-B62F-3398-5FE0-4E05EA58E2AE}"/>
              </a:ext>
            </a:extLst>
          </p:cNvPr>
          <p:cNvSpPr txBox="1"/>
          <p:nvPr/>
        </p:nvSpPr>
        <p:spPr>
          <a:xfrm>
            <a:off x="11879094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164440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{C7530542-4C19-4C0D-B2C2-288744F38BB0}tf11665031_win32</Template>
  <TotalTime>98</TotalTime>
  <Words>306</Words>
  <Application>Microsoft Office PowerPoint</Application>
  <PresentationFormat>Widescreen</PresentationFormat>
  <Paragraphs>53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Arial Nova</vt:lpstr>
      <vt:lpstr>Arial Nova Light</vt:lpstr>
      <vt:lpstr>Wingdings 2</vt:lpstr>
      <vt:lpstr>SlateVTI</vt:lpstr>
      <vt:lpstr>Predicting COVID-19 Active Cases Using Gradient Boosting Regressor</vt:lpstr>
      <vt:lpstr>Project Overview</vt:lpstr>
      <vt:lpstr>Dataset Overview</vt:lpstr>
      <vt:lpstr>Data Cleaning and Preparation</vt:lpstr>
      <vt:lpstr>Exploratory Data Analysis (EDA)</vt:lpstr>
      <vt:lpstr>1</vt:lpstr>
      <vt:lpstr>.</vt:lpstr>
      <vt:lpstr>Model Training: Gradient Boosting Regressor</vt:lpstr>
      <vt:lpstr>Model Evaluation</vt:lpstr>
      <vt:lpstr>Results </vt:lpstr>
      <vt:lpstr>Key Findings </vt:lpstr>
      <vt:lpstr>Challenges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Bhargav Ippa</dc:creator>
  <cp:lastModifiedBy>Vijay Seshu Kumar Medisetti</cp:lastModifiedBy>
  <cp:revision>8</cp:revision>
  <dcterms:created xsi:type="dcterms:W3CDTF">2024-10-22T02:18:56Z</dcterms:created>
  <dcterms:modified xsi:type="dcterms:W3CDTF">2024-10-23T18:16:09Z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